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sldIdLst>
    <p:sldId id="261" r:id="rId3"/>
    <p:sldId id="257" r:id="rId4"/>
    <p:sldId id="265" r:id="rId5"/>
    <p:sldId id="266" r:id="rId6"/>
    <p:sldId id="267" r:id="rId7"/>
    <p:sldId id="269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81" r:id="rId16"/>
    <p:sldId id="277" r:id="rId17"/>
    <p:sldId id="275" r:id="rId18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0" autoAdjust="0"/>
    <p:restoredTop sz="87621" autoAdjust="0"/>
  </p:normalViewPr>
  <p:slideViewPr>
    <p:cSldViewPr>
      <p:cViewPr varScale="1">
        <p:scale>
          <a:sx n="118" d="100"/>
          <a:sy n="118" d="100"/>
        </p:scale>
        <p:origin x="120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06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826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75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6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95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462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033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38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884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310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56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93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677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6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9/8/2015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lvl2pPr marL="937260" indent="-571500">
              <a:buClr>
                <a:schemeClr val="accent3"/>
              </a:buClr>
              <a:buSzPct val="100000"/>
              <a:buFont typeface="+mj-lt"/>
              <a:buAutoNum type="romanLcPeriod"/>
              <a:defRPr/>
            </a:lvl2pPr>
            <a:extLst/>
          </a:lstStyle>
          <a:p>
            <a:pPr lvl="0" eaLnBrk="1" latinLnBrk="1" hangingPunct="1"/>
            <a:r>
              <a:rPr lang="en-US" dirty="0" smtClean="0"/>
              <a:t>Click to edit Master text styles</a:t>
            </a:r>
          </a:p>
          <a:p>
            <a:pPr lvl="1" eaLnBrk="1" latinLnBrk="1" hangingPunct="1"/>
            <a:r>
              <a:rPr lang="en-US" dirty="0" smtClean="0"/>
              <a:t>Second level</a:t>
            </a:r>
          </a:p>
          <a:p>
            <a:pPr lvl="2" eaLnBrk="1" latinLnBrk="1" hangingPunct="1"/>
            <a:r>
              <a:rPr lang="en-US" dirty="0" smtClean="0"/>
              <a:t>Third level</a:t>
            </a:r>
          </a:p>
          <a:p>
            <a:pPr lvl="3" eaLnBrk="1" latinLnBrk="1" hangingPunct="1"/>
            <a:r>
              <a:rPr lang="en-US" dirty="0" smtClean="0"/>
              <a:t>Fourth level</a:t>
            </a:r>
          </a:p>
          <a:p>
            <a:pPr lvl="4" eaLnBrk="1" latinLnBrk="1" hangingPunct="1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9/8/2015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dirty="0" smtClean="0"/>
              <a:t>Click to edit Master text styles</a:t>
            </a:r>
          </a:p>
          <a:p>
            <a:pPr lvl="1" eaLnBrk="1" latinLnBrk="1" hangingPunct="1"/>
            <a:r>
              <a:rPr kumimoji="0" lang="en-US" dirty="0" smtClean="0"/>
              <a:t>Second level</a:t>
            </a:r>
          </a:p>
          <a:p>
            <a:pPr lvl="2" eaLnBrk="1" latinLnBrk="1" hangingPunct="1"/>
            <a:r>
              <a:rPr kumimoji="0" lang="en-US" dirty="0" smtClean="0"/>
              <a:t>Third level</a:t>
            </a:r>
          </a:p>
          <a:p>
            <a:pPr lvl="3" eaLnBrk="1" latinLnBrk="1" hangingPunct="1"/>
            <a:r>
              <a:rPr kumimoji="0" lang="en-US" dirty="0" smtClean="0"/>
              <a:t>Fourth level</a:t>
            </a:r>
          </a:p>
          <a:p>
            <a:pPr lvl="4" eaLnBrk="1" latinLnBrk="1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9/8/2015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b="1" kern="1200">
          <a:solidFill>
            <a:schemeClr val="accent3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_MaJDK3VN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vgxxAwue7F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O1Ly6zAe4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ON-gw2j1t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v/xKQdwjGiF-s?hl=en_US&amp;version=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microsoft.com/office/2007/relationships/hdphoto" Target="../media/hdphoto4.wdp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half" idx="2"/>
          </p:nvPr>
        </p:nvSpPr>
        <p:spPr>
          <a:xfrm>
            <a:off x="1600200" y="4267200"/>
            <a:ext cx="7315200" cy="514350"/>
          </a:xfrm>
        </p:spPr>
        <p:txBody>
          <a:bodyPr>
            <a:noAutofit/>
          </a:bodyPr>
          <a:lstStyle>
            <a:extLst/>
          </a:lstStyle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VISUAL PERSUASION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extLst/>
          </a:lstStyle>
          <a:p>
            <a:r>
              <a:rPr lang="en-US" sz="2000" b="1" dirty="0" smtClean="0"/>
              <a:t>Ch. 14</a:t>
            </a:r>
            <a:endParaRPr lang="en-US" sz="2000" b="1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67" b="1136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1054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Visual Extravaganzas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Vivid, intense, over the top visuals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i.e. Camry, Herding Cats </a:t>
            </a:r>
            <a:r>
              <a:rPr lang="en-US" altLang="x-none" sz="2500" dirty="0">
                <a:latin typeface="Tw Cen MT" panose="020B0602020104020603" pitchFamily="34" charset="0"/>
              </a:rPr>
              <a:t>Commercial </a:t>
            </a:r>
            <a:r>
              <a:rPr lang="en-US" altLang="x-none" sz="2500" dirty="0">
                <a:latin typeface="Tw Cen MT" panose="020B0602020104020603" pitchFamily="34" charset="0"/>
                <a:hlinkClick r:id="rId3"/>
              </a:rPr>
              <a:t>https://</a:t>
            </a:r>
            <a:r>
              <a:rPr lang="en-US" altLang="x-none" sz="2500" dirty="0" smtClean="0">
                <a:latin typeface="Tw Cen MT" panose="020B0602020104020603" pitchFamily="34" charset="0"/>
                <a:hlinkClick r:id="rId3"/>
              </a:rPr>
              <a:t>youtu.be/m_MaJDK3VNE</a:t>
            </a:r>
            <a:r>
              <a:rPr lang="en-US" altLang="x-none" sz="2500" dirty="0" smtClean="0">
                <a:latin typeface="Tw Cen MT" panose="020B0602020104020603" pitchFamily="34" charset="0"/>
              </a:rPr>
              <a:t> </a:t>
            </a:r>
            <a:endParaRPr lang="en-US" altLang="x-none" sz="2500" dirty="0" smtClean="0">
              <a:latin typeface="Tw Cen MT" panose="020B0602020104020603" pitchFamily="34" charset="0"/>
            </a:endParaRP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altLang="x-none" sz="2500" dirty="0" smtClean="0">
              <a:solidFill>
                <a:schemeClr val="accent3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9530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2"/>
            </a:pPr>
            <a:r>
              <a:rPr lang="en-US" altLang="x-none" sz="2800" dirty="0" smtClean="0">
                <a:latin typeface="Tw Cen MT" panose="020B0602020104020603" pitchFamily="34" charset="0"/>
              </a:rPr>
              <a:t>Anti - Ads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Ads that mock ad techniques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i.e. </a:t>
            </a:r>
            <a:r>
              <a:rPr lang="en-US" altLang="x-none" sz="2500" dirty="0" err="1" smtClean="0">
                <a:latin typeface="Tw Cen MT" panose="020B0602020104020603" pitchFamily="34" charset="0"/>
              </a:rPr>
              <a:t>Carls</a:t>
            </a:r>
            <a:r>
              <a:rPr lang="en-US" altLang="x-none" sz="2500" dirty="0" smtClean="0">
                <a:latin typeface="Tw Cen MT" panose="020B0602020104020603" pitchFamily="34" charset="0"/>
              </a:rPr>
              <a:t> Jr Ads, Axe, </a:t>
            </a:r>
            <a:r>
              <a:rPr lang="en-US" altLang="x-none" sz="2500" dirty="0" smtClean="0">
                <a:latin typeface="Tw Cen MT" panose="020B0602020104020603" pitchFamily="34" charset="0"/>
              </a:rPr>
              <a:t>the title </a:t>
            </a:r>
            <a:r>
              <a:rPr lang="en-US" altLang="x-none" sz="2500" dirty="0" smtClean="0">
                <a:latin typeface="Tw Cen MT" panose="020B0602020104020603" pitchFamily="34" charset="0"/>
              </a:rPr>
              <a:t>slide </a:t>
            </a:r>
            <a:r>
              <a:rPr lang="en-US" altLang="x-none" sz="2500" dirty="0" smtClean="0">
                <a:latin typeface="Tw Cen MT" panose="020B0602020104020603" pitchFamily="34" charset="0"/>
              </a:rPr>
              <a:t>of this </a:t>
            </a:r>
            <a:r>
              <a:rPr lang="en-US" altLang="x-none" sz="2500" dirty="0" err="1" smtClean="0">
                <a:latin typeface="Tw Cen MT" panose="020B0602020104020603" pitchFamily="34" charset="0"/>
              </a:rPr>
              <a:t>ppt</a:t>
            </a:r>
            <a:endParaRPr lang="en-US" altLang="x-none" sz="25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>
                <a:latin typeface="Tw Cen MT" panose="020B0602020104020603" pitchFamily="34" charset="0"/>
                <a:hlinkClick r:id="rId3"/>
              </a:rPr>
              <a:t>https://</a:t>
            </a:r>
            <a:r>
              <a:rPr lang="en-US" altLang="x-none" sz="2500" dirty="0" smtClean="0">
                <a:latin typeface="Tw Cen MT" panose="020B0602020104020603" pitchFamily="34" charset="0"/>
                <a:hlinkClick r:id="rId3"/>
              </a:rPr>
              <a:t>youtu.be/vgxxAwue7Fs</a:t>
            </a:r>
            <a:r>
              <a:rPr lang="en-US" altLang="x-none" sz="2500" dirty="0" smtClean="0">
                <a:latin typeface="Tw Cen MT" panose="020B0602020104020603" pitchFamily="34" charset="0"/>
              </a:rPr>
              <a:t> </a:t>
            </a:r>
            <a:endParaRPr lang="en-US" altLang="x-none" sz="25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410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3"/>
            </a:pPr>
            <a:r>
              <a:rPr lang="en-US" altLang="x-none" sz="2800" dirty="0" smtClean="0">
                <a:latin typeface="Tw Cen MT" panose="020B0602020104020603" pitchFamily="34" charset="0"/>
              </a:rPr>
              <a:t>“Branding” </a:t>
            </a:r>
            <a:r>
              <a:rPr lang="en-US" altLang="x-none" sz="2200" dirty="0" smtClean="0">
                <a:latin typeface="Tw Cen MT" panose="020B0602020104020603" pitchFamily="34" charset="0"/>
              </a:rPr>
              <a:t>(Image-Oriented Ads)</a:t>
            </a:r>
            <a:endParaRPr lang="en-US" altLang="x-none" sz="28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Social Status / Elitism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Sex / Romance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00150"/>
            <a:ext cx="2970922" cy="3867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409926"/>
            <a:ext cx="3199522" cy="462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410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3"/>
            </a:pPr>
            <a:r>
              <a:rPr lang="en-US" altLang="x-none" sz="2800" dirty="0" smtClean="0">
                <a:latin typeface="Tw Cen MT" panose="020B0602020104020603" pitchFamily="34" charset="0"/>
              </a:rPr>
              <a:t>“Branding” </a:t>
            </a:r>
            <a:r>
              <a:rPr lang="en-US" altLang="x-none" sz="2200" dirty="0" smtClean="0">
                <a:latin typeface="Tw Cen MT" panose="020B0602020104020603" pitchFamily="34" charset="0"/>
              </a:rPr>
              <a:t>(Image-Oriented Ads)</a:t>
            </a:r>
            <a:endParaRPr lang="en-US" altLang="x-none" sz="28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Power, Strength, Specialness </a:t>
            </a:r>
            <a:r>
              <a:rPr lang="en-US" altLang="x-none" sz="2500" dirty="0">
                <a:latin typeface="Tw Cen MT" panose="020B0602020104020603" pitchFamily="34" charset="0"/>
                <a:hlinkClick r:id="rId3"/>
              </a:rPr>
              <a:t>https://</a:t>
            </a:r>
            <a:r>
              <a:rPr lang="en-US" altLang="x-none" sz="2500" dirty="0" smtClean="0">
                <a:latin typeface="Tw Cen MT" panose="020B0602020104020603" pitchFamily="34" charset="0"/>
                <a:hlinkClick r:id="rId3"/>
              </a:rPr>
              <a:t>youtu.be/NO1Ly6zAe48</a:t>
            </a:r>
            <a:r>
              <a:rPr lang="en-US" altLang="x-none" sz="2500" dirty="0" smtClean="0">
                <a:latin typeface="Tw Cen MT" panose="020B0602020104020603" pitchFamily="34" charset="0"/>
              </a:rPr>
              <a:t> </a:t>
            </a:r>
            <a:endParaRPr lang="en-US" altLang="x-none" sz="25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410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3"/>
            </a:pPr>
            <a:r>
              <a:rPr lang="en-US" altLang="x-none" sz="2800" dirty="0" smtClean="0">
                <a:latin typeface="Tw Cen MT" panose="020B0602020104020603" pitchFamily="34" charset="0"/>
              </a:rPr>
              <a:t>“Branding” </a:t>
            </a:r>
            <a:r>
              <a:rPr lang="en-US" altLang="x-none" sz="2200" dirty="0" smtClean="0">
                <a:latin typeface="Tw Cen MT" panose="020B0602020104020603" pitchFamily="34" charset="0"/>
              </a:rPr>
              <a:t>(Image-Oriented Ads)</a:t>
            </a:r>
            <a:endParaRPr lang="en-US" altLang="x-none" sz="28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Power, Strength, Specialness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Youth Culture</a:t>
            </a:r>
          </a:p>
        </p:txBody>
      </p:sp>
      <p:pic>
        <p:nvPicPr>
          <p:cNvPr id="1026" name="Picture 2" descr="https://robbietanizawa.files.wordpress.com/2013/03/pepsi-live-for-now-1-1024-299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248025"/>
            <a:ext cx="6324600" cy="18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01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4958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3"/>
            </a:pPr>
            <a:r>
              <a:rPr lang="en-US" altLang="x-none" sz="2800" dirty="0" smtClean="0">
                <a:latin typeface="Tw Cen MT" panose="020B0602020104020603" pitchFamily="34" charset="0"/>
              </a:rPr>
              <a:t>“Branding” </a:t>
            </a:r>
            <a:r>
              <a:rPr lang="en-US" altLang="x-none" sz="2200" dirty="0" smtClean="0">
                <a:latin typeface="Tw Cen MT" panose="020B0602020104020603" pitchFamily="34" charset="0"/>
              </a:rPr>
              <a:t>(Image-Oriented Ads)</a:t>
            </a:r>
            <a:endParaRPr lang="en-US" altLang="x-none" sz="28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Safety, Security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Sense of Belonging, </a:t>
            </a:r>
            <a:r>
              <a:rPr lang="en-US" altLang="x-none" sz="2500" dirty="0" smtClean="0">
                <a:latin typeface="Tw Cen MT" panose="020B0602020104020603" pitchFamily="34" charset="0"/>
              </a:rPr>
              <a:t>Home</a:t>
            </a:r>
          </a:p>
          <a:p>
            <a:pPr marL="594360" lvl="2" indent="0">
              <a:buClr>
                <a:schemeClr val="tx2"/>
              </a:buClr>
              <a:buSzPct val="100000"/>
              <a:buNone/>
            </a:pPr>
            <a:r>
              <a:rPr lang="en-US" altLang="x-none" sz="2500" dirty="0">
                <a:latin typeface="Tw Cen MT" panose="020B0602020104020603" pitchFamily="34" charset="0"/>
                <a:hlinkClick r:id="rId3"/>
              </a:rPr>
              <a:t>https://</a:t>
            </a:r>
            <a:r>
              <a:rPr lang="en-US" altLang="x-none" sz="2500" dirty="0" smtClean="0">
                <a:latin typeface="Tw Cen MT" panose="020B0602020104020603" pitchFamily="34" charset="0"/>
                <a:hlinkClick r:id="rId3"/>
              </a:rPr>
              <a:t>youtu.be/2ON-gw2j1tE</a:t>
            </a:r>
            <a:r>
              <a:rPr lang="en-US" altLang="x-none" sz="2500" dirty="0" smtClean="0">
                <a:latin typeface="Tw Cen MT" panose="020B0602020104020603" pitchFamily="34" charset="0"/>
              </a:rPr>
              <a:t> </a:t>
            </a:r>
            <a:endParaRPr lang="en-US" altLang="x-none" sz="2500" dirty="0" smtClean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1816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5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Images in Advertising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4"/>
            </a:pPr>
            <a:r>
              <a:rPr lang="en-US" altLang="x-none" sz="2800" dirty="0" smtClean="0">
                <a:latin typeface="Tw Cen MT" panose="020B0602020104020603" pitchFamily="34" charset="0"/>
              </a:rPr>
              <a:t>Shock Ads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Push Limits of Appropriateness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i="1" dirty="0" smtClean="0">
                <a:latin typeface="Tw Cen MT" panose="020B0602020104020603" pitchFamily="34" charset="0"/>
              </a:rPr>
              <a:t>“No press is bad press”</a:t>
            </a:r>
            <a:endParaRPr lang="en-US" altLang="x-none" sz="2500" dirty="0" smtClean="0">
              <a:latin typeface="Tw Cen MT" panose="020B0602020104020603" pitchFamily="34" charset="0"/>
            </a:endParaRP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Walk fine line to work</a:t>
            </a:r>
          </a:p>
        </p:txBody>
      </p:sp>
      <p:pic>
        <p:nvPicPr>
          <p:cNvPr id="1026" name="Picture 2" descr="http://www.adweek.com/files/fea-shock-03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745996"/>
            <a:ext cx="3390900" cy="33117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6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573088" indent="-573088">
              <a:buFont typeface="+mj-lt"/>
              <a:buAutoNum type="romanUcPeriod"/>
            </a:pPr>
            <a:r>
              <a:rPr lang="en-US" dirty="0"/>
              <a:t>How Images Persuade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4196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Iconicity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Instant Recognition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Often Resemblance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16800" b="46919"/>
          <a:stretch/>
        </p:blipFill>
        <p:spPr>
          <a:xfrm>
            <a:off x="5334000" y="2169195"/>
            <a:ext cx="3733387" cy="2840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7" t="7044" r="13429" b="10256"/>
          <a:stretch/>
        </p:blipFill>
        <p:spPr>
          <a:xfrm>
            <a:off x="6858000" y="285750"/>
            <a:ext cx="1816925" cy="15675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15" t="24011" b="26118"/>
          <a:stretch/>
        </p:blipFill>
        <p:spPr>
          <a:xfrm>
            <a:off x="838200" y="3257550"/>
            <a:ext cx="4010892" cy="1523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573088" indent="-573088">
              <a:buFont typeface="+mj-lt"/>
              <a:buAutoNum type="romanUcPeriod"/>
            </a:pPr>
            <a:r>
              <a:rPr lang="en-US" dirty="0"/>
              <a:t>How Images Persuade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648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2"/>
            </a:pPr>
            <a:r>
              <a:rPr lang="en-US" sz="3200" b="1" dirty="0" smtClean="0">
                <a:latin typeface="Tw Cen MT" panose="020B0602020104020603" pitchFamily="34" charset="0"/>
              </a:rPr>
              <a:t>Indexicality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Tw Cen MT" panose="020B0602020104020603" pitchFamily="34" charset="0"/>
              </a:rPr>
              <a:t>Documents Events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sz="2800" dirty="0" smtClean="0">
                <a:latin typeface="Tw Cen MT" panose="020B0602020104020603" pitchFamily="34" charset="0"/>
              </a:rPr>
              <a:t>Uses “Sign Reasoning”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8" t="3232" r="8904"/>
          <a:stretch/>
        </p:blipFill>
        <p:spPr>
          <a:xfrm>
            <a:off x="6977742" y="1607683"/>
            <a:ext cx="2166258" cy="3478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4" t="12006" r="4246" b="10880"/>
          <a:stretch/>
        </p:blipFill>
        <p:spPr>
          <a:xfrm>
            <a:off x="76200" y="3105150"/>
            <a:ext cx="3184336" cy="179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5404262" y="269994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n-US" b="1" dirty="0" smtClean="0">
                <a:ln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CLICK</a:t>
            </a:r>
            <a:endParaRPr lang="en-US" b="1" dirty="0">
              <a:ln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7" name="xKQdwjGiF-s?hl=en_US&amp;version=3"/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352800" y="3069277"/>
            <a:ext cx="3548741" cy="19961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612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3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573088" indent="-573088">
              <a:buFont typeface="+mj-lt"/>
              <a:buAutoNum type="romanUcPeriod"/>
            </a:pPr>
            <a:r>
              <a:rPr lang="en-US" dirty="0"/>
              <a:t>How Images Persuade</a:t>
            </a:r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5791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3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Syntactic Indeterminacy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Indirect Relationships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Gilt/Guilt by Association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HOWEVER, not always controllable to creator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39" t="13255" r="4350"/>
          <a:stretch/>
        </p:blipFill>
        <p:spPr>
          <a:xfrm>
            <a:off x="4876800" y="2190750"/>
            <a:ext cx="4127978" cy="2791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279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419600" cy="3790949"/>
          </a:xfrm>
        </p:spPr>
        <p:txBody>
          <a:bodyPr>
            <a:normAutofit lnSpcReduction="10000"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Architecture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Designs are intentional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To Influence Mood, Perception, &amp; Behavior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Buildings, monuments, hospitals, casinos, prisons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95450"/>
            <a:ext cx="4434939" cy="33262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1948086"/>
            <a:ext cx="4441866" cy="2690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661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38862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2"/>
            </a:pPr>
            <a:r>
              <a:rPr lang="en-US" altLang="x-none" sz="3100" b="1" dirty="0" smtClean="0">
                <a:latin typeface="Tw Cen MT" panose="020B0602020104020603" pitchFamily="34" charset="0"/>
              </a:rPr>
              <a:t>Art</a:t>
            </a:r>
            <a:endParaRPr lang="en-US" altLang="x-none" sz="2800" dirty="0">
              <a:latin typeface="Tw Cen MT" panose="020B0602020104020603" pitchFamily="34" charset="0"/>
            </a:endParaRPr>
          </a:p>
          <a:p>
            <a:pPr marL="834390" lvl="1" indent="-514350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x-none" sz="2800" dirty="0" smtClean="0">
                <a:latin typeface="Tw Cen MT" panose="020B0602020104020603" pitchFamily="34" charset="0"/>
              </a:rPr>
              <a:t>To Celebrate, Protest, Recruit, 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776" y="2506419"/>
            <a:ext cx="2445244" cy="24275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119" y="2506419"/>
            <a:ext cx="1896790" cy="246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08" y="2910558"/>
            <a:ext cx="4252702" cy="20233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389933"/>
            <a:ext cx="2710198" cy="3593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13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4196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3"/>
            </a:pPr>
            <a:r>
              <a:rPr lang="en-US" altLang="x-none" sz="3100" b="1" dirty="0" smtClean="0">
                <a:latin typeface="Tw Cen MT" panose="020B0602020104020603" pitchFamily="34" charset="0"/>
              </a:rPr>
              <a:t>Photo Journalism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i="1" dirty="0" smtClean="0">
                <a:latin typeface="Tw Cen MT" panose="020B0602020104020603" pitchFamily="34" charset="0"/>
              </a:rPr>
              <a:t>“1000 Words”</a:t>
            </a:r>
            <a:endParaRPr lang="en-US" altLang="x-none" sz="2800" i="1" dirty="0">
              <a:latin typeface="Tw Cen MT" panose="020B0602020104020603" pitchFamily="34" charset="0"/>
            </a:endParaRP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One View</a:t>
            </a:r>
            <a:endParaRPr lang="en-US" altLang="x-none" sz="2800" dirty="0">
              <a:latin typeface="Tw Cen MT" panose="020B0602020104020603" pitchFamily="34" charset="0"/>
            </a:endParaRPr>
          </a:p>
          <a:p>
            <a:pPr marL="0" indent="0">
              <a:buClr>
                <a:schemeClr val="tx2"/>
              </a:buClr>
              <a:buSzPct val="100000"/>
              <a:buNone/>
            </a:pPr>
            <a:endParaRPr lang="en-US" altLang="x-none" sz="3100" b="1" dirty="0" smtClean="0"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27" y="1657350"/>
            <a:ext cx="2677973" cy="3427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657350"/>
            <a:ext cx="2233920" cy="338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32" r="30734"/>
          <a:stretch/>
        </p:blipFill>
        <p:spPr>
          <a:xfrm>
            <a:off x="2921940" y="2804530"/>
            <a:ext cx="888060" cy="2164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" y="3381859"/>
            <a:ext cx="2647439" cy="11596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688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4196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4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Cinema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Mass Influence Potential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Uses Narrative Form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/>
            </a:pPr>
            <a:r>
              <a:rPr lang="en-US" altLang="x-none" sz="2800" dirty="0" smtClean="0">
                <a:latin typeface="Tw Cen MT" panose="020B0602020104020603" pitchFamily="34" charset="0"/>
              </a:rPr>
              <a:t>Audience more Vulnerable</a:t>
            </a:r>
            <a:endParaRPr lang="en-US" altLang="x-none" sz="2800" dirty="0">
              <a:latin typeface="Tw Cen MT" panose="020B06020201040206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184" y="133350"/>
            <a:ext cx="2571997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92" y="1495425"/>
            <a:ext cx="2262569" cy="358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52400" y="118110"/>
            <a:ext cx="8763000" cy="1005840"/>
          </a:xfrm>
        </p:spPr>
        <p:txBody>
          <a:bodyPr/>
          <a:lstStyle>
            <a:extLst/>
          </a:lstStyle>
          <a:p>
            <a:pPr marL="857250" indent="-857250">
              <a:buFont typeface="+mj-lt"/>
              <a:buAutoNum type="romanUcPeriod" startAt="2"/>
            </a:pPr>
            <a:r>
              <a:rPr lang="en-US" dirty="0" smtClean="0"/>
              <a:t>Contexts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sz="quarter" idx="13"/>
          </p:nvPr>
        </p:nvSpPr>
        <p:spPr>
          <a:xfrm>
            <a:off x="304800" y="1352551"/>
            <a:ext cx="4572000" cy="3790949"/>
          </a:xfrm>
        </p:spPr>
        <p:txBody>
          <a:bodyPr>
            <a:normAutofit/>
          </a:bodyPr>
          <a:lstStyle>
            <a:extLst/>
          </a:lstStyle>
          <a:p>
            <a:pPr marL="514350" indent="-514350">
              <a:buClr>
                <a:schemeClr val="tx2"/>
              </a:buClr>
              <a:buSzPct val="100000"/>
              <a:buFont typeface="+mj-lt"/>
              <a:buAutoNum type="alphaUcPeriod" startAt="4"/>
            </a:pPr>
            <a:r>
              <a:rPr lang="en-US" altLang="x-none" sz="3200" b="1" dirty="0" smtClean="0">
                <a:latin typeface="Tw Cen MT" panose="020B0602020104020603" pitchFamily="34" charset="0"/>
              </a:rPr>
              <a:t>Cinema</a:t>
            </a:r>
          </a:p>
          <a:p>
            <a:pPr marL="834390" lvl="1" indent="-514350">
              <a:buClr>
                <a:schemeClr val="tx2"/>
              </a:buClr>
              <a:buSzPct val="100000"/>
              <a:buFont typeface="+mj-lt"/>
              <a:buAutoNum type="arabicPeriod" startAt="4"/>
            </a:pPr>
            <a:r>
              <a:rPr lang="en-US" altLang="x-none" sz="2800" dirty="0" smtClean="0">
                <a:latin typeface="Tw Cen MT" panose="020B0602020104020603" pitchFamily="34" charset="0"/>
              </a:rPr>
              <a:t>How Movies Persuade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Biggest US Export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Pop Culture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Modeling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Idolizing</a:t>
            </a:r>
          </a:p>
          <a:p>
            <a:pPr marL="1108710" lvl="2" indent="-514350">
              <a:buClr>
                <a:schemeClr val="tx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x-none" sz="2500" dirty="0" smtClean="0">
                <a:latin typeface="Tw Cen MT" panose="020B0602020104020603" pitchFamily="34" charset="0"/>
              </a:rPr>
              <a:t>Fostering/Perpetuating Stereotypes</a:t>
            </a:r>
          </a:p>
        </p:txBody>
      </p:sp>
    </p:spTree>
    <p:extLst>
      <p:ext uri="{BB962C8B-B14F-4D97-AF65-F5344CB8AC3E}">
        <p14:creationId xmlns:p14="http://schemas.microsoft.com/office/powerpoint/2010/main" val="304801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WidescreenPres</Template>
  <TotalTime>0</TotalTime>
  <Words>277</Words>
  <Application>Microsoft Office PowerPoint</Application>
  <PresentationFormat>On-screen Show (16:9)</PresentationFormat>
  <Paragraphs>94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Tw Cen MT</vt:lpstr>
      <vt:lpstr>Wingdings</vt:lpstr>
      <vt:lpstr>Wingdings 2</vt:lpstr>
      <vt:lpstr>WidescreenPres</vt:lpstr>
      <vt:lpstr>Ch. 14</vt:lpstr>
      <vt:lpstr>How Images Persuade</vt:lpstr>
      <vt:lpstr>How Images Persuade</vt:lpstr>
      <vt:lpstr>How Images Persuade</vt:lpstr>
      <vt:lpstr>Contexts</vt:lpstr>
      <vt:lpstr>Contexts</vt:lpstr>
      <vt:lpstr>Contexts</vt:lpstr>
      <vt:lpstr>Contexts</vt:lpstr>
      <vt:lpstr>Contexts</vt:lpstr>
      <vt:lpstr>Contexts</vt:lpstr>
      <vt:lpstr>Contexts</vt:lpstr>
      <vt:lpstr>Contexts</vt:lpstr>
      <vt:lpstr>Contexts</vt:lpstr>
      <vt:lpstr>Contexts</vt:lpstr>
      <vt:lpstr>Contexts</vt:lpstr>
      <vt:lpstr>Contexts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2014-06-12T18:03:45Z</dcterms:created>
  <dcterms:modified xsi:type="dcterms:W3CDTF">2015-09-08T16:24:40Z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