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4" y="12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017571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738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281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81000" y="3042000"/>
            <a:ext cx="2835275" cy="602456"/>
          </a:xfrm>
          <a:custGeom>
            <a:avLst/>
            <a:gdLst/>
            <a:ahLst/>
            <a:cxnLst/>
            <a:rect l="0" t="0" r="0" b="0"/>
            <a:pathLst>
              <a:path w="3572" h="1012" extrusionOk="0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6781800" y="3494438"/>
            <a:ext cx="1903412" cy="552450"/>
          </a:xfrm>
          <a:custGeom>
            <a:avLst/>
            <a:gdLst/>
            <a:ahLst/>
            <a:cxnLst/>
            <a:rect l="0" t="0" r="0" b="0"/>
            <a:pathLst>
              <a:path w="2398" h="927" extrusionOk="0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81000" y="0"/>
            <a:ext cx="1136699" cy="2971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268663" y="3494438"/>
            <a:ext cx="1700099" cy="15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021262" y="3494438"/>
            <a:ext cx="1684199" cy="15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546975" y="4087369"/>
            <a:ext cx="1139824" cy="1057275"/>
          </a:xfrm>
          <a:custGeom>
            <a:avLst/>
            <a:gdLst/>
            <a:ahLst/>
            <a:cxnLst/>
            <a:rect l="0" t="0" r="0" b="0"/>
            <a:pathLst>
              <a:path w="1437" h="1776" extrusionOk="0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  <a:lvl2pPr algn="ctr">
              <a:spcBef>
                <a:spcPts val="0"/>
              </a:spcBef>
              <a:buNone/>
              <a:defRPr/>
            </a:lvl2pPr>
            <a:lvl3pPr algn="ctr">
              <a:spcBef>
                <a:spcPts val="0"/>
              </a:spcBef>
              <a:buNone/>
              <a:defRPr/>
            </a:lvl3pPr>
            <a:lvl4pPr algn="ctr">
              <a:spcBef>
                <a:spcPts val="0"/>
              </a:spcBef>
              <a:buSzPct val="100000"/>
              <a:buNone/>
              <a:defRPr sz="2400"/>
            </a:lvl4pPr>
            <a:lvl5pPr algn="ctr">
              <a:spcBef>
                <a:spcPts val="0"/>
              </a:spcBef>
              <a:buSzPct val="100000"/>
              <a:buNone/>
              <a:defRPr sz="2400"/>
            </a:lvl5pPr>
            <a:lvl6pPr algn="ctr">
              <a:spcBef>
                <a:spcPts val="0"/>
              </a:spcBef>
              <a:buSzPct val="100000"/>
              <a:buNone/>
              <a:defRPr sz="2400"/>
            </a:lvl6pPr>
            <a:lvl7pPr algn="ctr">
              <a:spcBef>
                <a:spcPts val="0"/>
              </a:spcBef>
              <a:buSzPct val="100000"/>
              <a:buNone/>
              <a:defRPr sz="2400"/>
            </a:lvl7pPr>
            <a:lvl8pPr algn="ctr">
              <a:spcBef>
                <a:spcPts val="0"/>
              </a:spcBef>
              <a:buSzPct val="100000"/>
              <a:buNone/>
              <a:defRPr sz="2400"/>
            </a:lvl8pPr>
            <a:lvl9pPr algn="ctr">
              <a:spcBef>
                <a:spcPts val="0"/>
              </a:spcBef>
              <a:buSzPct val="1000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827083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rot="10800000" flipH="1">
            <a:off x="228600" y="4000518"/>
            <a:ext cx="2208225" cy="1145738"/>
          </a:xfrm>
          <a:custGeom>
            <a:avLst/>
            <a:gdLst/>
            <a:ahLst/>
            <a:cxnLst/>
            <a:rect l="0" t="0" r="0" b="0"/>
            <a:pathLst>
              <a:path w="10000" h="18832" extrusionOk="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497136" y="4000500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4995862" y="4000500"/>
            <a:ext cx="1965299" cy="15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7010400" y="4000500"/>
            <a:ext cx="2133599" cy="1560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020958" y="4406309"/>
            <a:ext cx="7813199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SzPct val="100000"/>
              <a:buNone/>
              <a:defRPr sz="1800" b="1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2413000" y="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911726" y="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6943725" y="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0" y="0"/>
            <a:ext cx="2346300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0" y="4987527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498725" y="4987527"/>
            <a:ext cx="1965299" cy="15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4513262" y="4987527"/>
            <a:ext cx="46307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2"/>
              </a:buClr>
              <a:buSzPct val="100000"/>
              <a:defRPr sz="3000">
                <a:solidFill>
                  <a:schemeClr val="lt2"/>
                </a:solidFill>
              </a:defRPr>
            </a:lvl1pPr>
            <a:lvl2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3pPr>
            <a:lvl4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4pPr>
            <a:lvl5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5pPr>
            <a:lvl6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6pPr>
            <a:lvl7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7pPr>
            <a:lvl8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8pPr>
            <a:lvl9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What Constitutes Persuasion</a:t>
            </a:r>
            <a:r>
              <a:rPr lang="en" dirty="0"/>
              <a:t>?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Ch. </a:t>
            </a:r>
            <a:r>
              <a:rPr lang="en" dirty="0"/>
              <a:t>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533401" y="1184675"/>
            <a:ext cx="5486400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AutoNum type="romanUcPeriod"/>
            </a:pPr>
            <a:r>
              <a:rPr lang="en" sz="2800" dirty="0" smtClean="0"/>
              <a:t>Synonyms?</a:t>
            </a:r>
            <a:endParaRPr lang="en" sz="2800" dirty="0"/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80000"/>
              <a:buFont typeface="Arial" panose="020B0604020202020204" pitchFamily="34" charset="0"/>
              <a:buChar char="•"/>
            </a:pPr>
            <a:r>
              <a:rPr lang="en" sz="2000" dirty="0" smtClean="0"/>
              <a:t>Advising, Brainwashing, Coercion, Education, Influence, Propoganda, Manipulation, Compliance Gaining</a:t>
            </a:r>
          </a:p>
          <a:p>
            <a:pPr marL="533400" lvl="1" rtl="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80000"/>
            </a:pPr>
            <a:endParaRPr lang="en" sz="2000" dirty="0"/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AutoNum type="romanUcPeriod"/>
            </a:pPr>
            <a:r>
              <a:rPr lang="en" sz="2800" dirty="0" smtClean="0"/>
              <a:t>“Pure” vs “Borderline” Cases</a:t>
            </a:r>
            <a:endParaRPr lang="en" sz="2800" dirty="0"/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Ch 1 </a:t>
            </a:r>
            <a:r>
              <a:rPr lang="en" dirty="0" smtClean="0"/>
              <a:t>– What IS Persuasion?</a:t>
            </a:r>
            <a:endParaRPr lang="e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276350"/>
            <a:ext cx="2432657" cy="37589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54" t="8020" r="18082" b="52770"/>
          <a:stretch/>
        </p:blipFill>
        <p:spPr>
          <a:xfrm>
            <a:off x="2209800" y="3638550"/>
            <a:ext cx="3124200" cy="13710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184672"/>
            <a:ext cx="7619999" cy="3741299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800" dirty="0" smtClean="0"/>
              <a:t>Intentionality</a:t>
            </a:r>
            <a:endParaRPr lang="en-US" sz="20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800" dirty="0" smtClean="0"/>
              <a:t>Effects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800" dirty="0" smtClean="0"/>
              <a:t>Free Will &amp; Conscious Awareness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800" dirty="0" smtClean="0"/>
              <a:t>Symbolic Action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800" dirty="0" smtClean="0"/>
              <a:t>Interpersonal vs Intrapersonal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en-US" smtClean="0"/>
              <a:t>Defining </a:t>
            </a:r>
            <a:r>
              <a:rPr lang="en-US" smtClean="0"/>
              <a:t>Persuasion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68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184672"/>
            <a:ext cx="8229599" cy="37412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Read page 33 (bottom)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en-US" dirty="0" smtClean="0"/>
              <a:t>A Working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13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184672"/>
            <a:ext cx="8229599" cy="3741299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800" dirty="0" smtClean="0"/>
              <a:t>All Communication has potential to influence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800" dirty="0" smtClean="0"/>
              <a:t>Not all behavior at all times has this potential</a:t>
            </a:r>
          </a:p>
          <a:p>
            <a:pPr lvl="2">
              <a:lnSpc>
                <a:spcPct val="150000"/>
              </a:lnSpc>
            </a:pPr>
            <a:r>
              <a:rPr lang="en-US" sz="2200" dirty="0" smtClean="0"/>
              <a:t>       (i.e. breathing, blinking, etc.)</a:t>
            </a:r>
            <a:endParaRPr lang="en-US" sz="2800" dirty="0"/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800" dirty="0" smtClean="0"/>
              <a:t>Context plays big role</a:t>
            </a:r>
            <a:endParaRPr lang="en-US" sz="2800" dirty="0"/>
          </a:p>
          <a:p>
            <a:pPr lvl="2">
              <a:lnSpc>
                <a:spcPct val="150000"/>
              </a:lnSpc>
            </a:pP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5"/>
            </a:pPr>
            <a:r>
              <a:rPr lang="en-US" dirty="0" smtClean="0"/>
              <a:t>What ISN’T Persuasion?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20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rek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96</Words>
  <Application>Microsoft Office PowerPoint</Application>
  <PresentationFormat>On-screen Show (16:9)</PresentationFormat>
  <Paragraphs>20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trek</vt:lpstr>
      <vt:lpstr>What Constitutes Persuasion?</vt:lpstr>
      <vt:lpstr>Ch 1 – What IS Persuasion?</vt:lpstr>
      <vt:lpstr>Defining Persuasion</vt:lpstr>
      <vt:lpstr>A Working Definition</vt:lpstr>
      <vt:lpstr>What ISN’T Persuasion?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Persuasion?</dc:title>
  <dc:creator>checkout</dc:creator>
  <cp:lastModifiedBy>James Thompson</cp:lastModifiedBy>
  <cp:revision>12</cp:revision>
  <dcterms:modified xsi:type="dcterms:W3CDTF">2016-02-18T15:18:50Z</dcterms:modified>
</cp:coreProperties>
</file>