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57" r:id="rId5"/>
    <p:sldId id="266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6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3383-89CC-4828-A2F9-1FBA8378EFC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650E-9BE7-475E-BB61-782BA6A23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3383-89CC-4828-A2F9-1FBA8378EFC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650E-9BE7-475E-BB61-782BA6A2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3383-89CC-4828-A2F9-1FBA8378EFC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650E-9BE7-475E-BB61-782BA6A2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3383-89CC-4828-A2F9-1FBA8378EFC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650E-9BE7-475E-BB61-782BA6A2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3383-89CC-4828-A2F9-1FBA8378EFC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650E-9BE7-475E-BB61-782BA6A2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3383-89CC-4828-A2F9-1FBA8378EFC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650E-9BE7-475E-BB61-782BA6A2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3383-89CC-4828-A2F9-1FBA8378EFC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650E-9BE7-475E-BB61-782BA6A2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3383-89CC-4828-A2F9-1FBA8378EFC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650E-9BE7-475E-BB61-782BA6A2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3383-89CC-4828-A2F9-1FBA8378EFC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650E-9BE7-475E-BB61-782BA6A2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3383-89CC-4828-A2F9-1FBA8378EFC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650E-9BE7-475E-BB61-782BA6A23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E563383-89CC-4828-A2F9-1FBA8378EFC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7F3650E-9BE7-475E-BB61-782BA6A2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E563383-89CC-4828-A2F9-1FBA8378EFC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7F3650E-9BE7-475E-BB61-782BA6A2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WmIb2Jb-KC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oc1PfMvpEpg" TargetMode="External"/><Relationship Id="rId2" Type="http://schemas.openxmlformats.org/officeDocument/2006/relationships/hyperlink" Target="http://youtu.be/otrPaTEDpf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youtu.be/v4wVTbczh-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dBe-_u7iZ4E" TargetMode="External"/><Relationship Id="rId2" Type="http://schemas.openxmlformats.org/officeDocument/2006/relationships/hyperlink" Target="http://youtu.be/BMIEUEKN3Js?t=33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awfM7zAWbU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035Mt71mLLk" TargetMode="External"/><Relationship Id="rId2" Type="http://schemas.openxmlformats.org/officeDocument/2006/relationships/hyperlink" Target="http://youtu.be/Mq5vOHK-hi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13KDd1Lq2w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Recognizing </a:t>
            </a:r>
            <a:r>
              <a:rPr lang="en-US" dirty="0">
                <a:solidFill>
                  <a:srgbClr val="FFFF00"/>
                </a:solidFill>
              </a:rPr>
              <a:t>&amp;</a:t>
            </a:r>
            <a:r>
              <a:rPr lang="en-US" dirty="0" smtClean="0">
                <a:solidFill>
                  <a:srgbClr val="FFFF00"/>
                </a:solidFill>
              </a:rPr>
              <a:t> Avoiding Fallacies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8 - Fallacies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Overview of Fallacies Video - Funny Cartoon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/>
            </a:pPr>
            <a:r>
              <a:rPr lang="en-US" dirty="0" smtClean="0">
                <a:solidFill>
                  <a:srgbClr val="FFFF00"/>
                </a:solidFill>
              </a:rPr>
              <a:t>Fallacies in </a:t>
            </a:r>
            <a:r>
              <a:rPr lang="en-US" u="sng" dirty="0" smtClean="0">
                <a:solidFill>
                  <a:srgbClr val="FFFF00"/>
                </a:solidFill>
              </a:rPr>
              <a:t>Reasoning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>
            <a:normAutofit lnSpcReduction="10000"/>
          </a:bodyPr>
          <a:lstStyle/>
          <a:p>
            <a:pPr marL="633222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</a:rPr>
              <a:t>Fallacy of GENERALIZATION </a:t>
            </a:r>
            <a:r>
              <a:rPr lang="en-US" sz="2800" dirty="0" smtClean="0"/>
              <a:t>- </a:t>
            </a:r>
            <a:r>
              <a:rPr lang="en-US" sz="2800" i="1" dirty="0" smtClean="0"/>
              <a:t>“Hasty G”</a:t>
            </a:r>
            <a:endParaRPr lang="en-US" i="1" dirty="0" smtClean="0"/>
          </a:p>
          <a:p>
            <a:pPr marL="925830" lvl="1" indent="-514350">
              <a:spcAft>
                <a:spcPts val="600"/>
              </a:spcAft>
            </a:pPr>
            <a:r>
              <a:rPr lang="en-US" sz="2000" dirty="0" smtClean="0">
                <a:hlinkClick r:id="rId2"/>
              </a:rPr>
              <a:t>Hasty G Video</a:t>
            </a:r>
            <a:endParaRPr lang="en-US" sz="2000" dirty="0" smtClean="0"/>
          </a:p>
          <a:p>
            <a:pPr marL="633222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</a:rPr>
              <a:t>TRANSFER</a:t>
            </a:r>
          </a:p>
          <a:p>
            <a:pPr marL="971550" lvl="1" indent="-514350">
              <a:spcAft>
                <a:spcPts val="600"/>
              </a:spcAft>
            </a:pPr>
            <a:r>
              <a:rPr lang="en-US" b="1" dirty="0" smtClean="0"/>
              <a:t>Composition</a:t>
            </a:r>
          </a:p>
          <a:p>
            <a:pPr marL="971550" lvl="1" indent="-514350">
              <a:spcAft>
                <a:spcPts val="600"/>
              </a:spcAft>
            </a:pPr>
            <a:r>
              <a:rPr lang="en-US" b="1" dirty="0" smtClean="0"/>
              <a:t>Division </a:t>
            </a:r>
            <a:r>
              <a:rPr lang="en-US" sz="2400" dirty="0" smtClean="0"/>
              <a:t>- </a:t>
            </a:r>
            <a:r>
              <a:rPr lang="en-US" sz="2400" i="1" dirty="0" smtClean="0"/>
              <a:t>“Guilt/Gilt by Association”</a:t>
            </a:r>
          </a:p>
          <a:p>
            <a:pPr marL="1236726" lvl="2" indent="-514350">
              <a:spcAft>
                <a:spcPts val="600"/>
              </a:spcAft>
            </a:pPr>
            <a:r>
              <a:rPr lang="en-US" sz="2000" dirty="0" smtClean="0">
                <a:hlinkClick r:id="rId3"/>
              </a:rPr>
              <a:t>Guilt by Association Video</a:t>
            </a:r>
            <a:endParaRPr lang="en-US" sz="2000" dirty="0" smtClean="0"/>
          </a:p>
          <a:p>
            <a:pPr marL="1236726" lvl="2" indent="-514350">
              <a:spcAft>
                <a:spcPts val="600"/>
              </a:spcAft>
            </a:pPr>
            <a:r>
              <a:rPr lang="en-US" dirty="0" smtClean="0"/>
              <a:t>Can be Negative (Guilt) or </a:t>
            </a:r>
            <a:r>
              <a:rPr lang="en-US" dirty="0"/>
              <a:t>Positive (Gilt) </a:t>
            </a:r>
            <a:endParaRPr lang="en-US" dirty="0" smtClean="0"/>
          </a:p>
          <a:p>
            <a:pPr marL="971550" lvl="1" indent="-514350">
              <a:spcAft>
                <a:spcPts val="600"/>
              </a:spcAft>
            </a:pPr>
            <a:r>
              <a:rPr lang="en-US" b="1" dirty="0" smtClean="0"/>
              <a:t>Refutation</a:t>
            </a:r>
            <a:r>
              <a:rPr lang="en-US" dirty="0" smtClean="0"/>
              <a:t> </a:t>
            </a:r>
            <a:r>
              <a:rPr lang="en-US" sz="2400" i="1" dirty="0" smtClean="0"/>
              <a:t>- “Straw Man” argument</a:t>
            </a:r>
          </a:p>
          <a:p>
            <a:pPr marL="1236726" lvl="2" indent="-514350">
              <a:spcAft>
                <a:spcPts val="600"/>
              </a:spcAft>
            </a:pPr>
            <a:r>
              <a:rPr lang="en-US" sz="2000" dirty="0" smtClean="0">
                <a:hlinkClick r:id="rId4"/>
              </a:rPr>
              <a:t>Straw Man Video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7" t="35516" r="15275" b="3599"/>
          <a:stretch/>
        </p:blipFill>
        <p:spPr>
          <a:xfrm>
            <a:off x="5257800" y="2667000"/>
            <a:ext cx="38100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/>
            </a:pPr>
            <a:r>
              <a:rPr lang="en-US" dirty="0" smtClean="0">
                <a:solidFill>
                  <a:srgbClr val="FFFF00"/>
                </a:solidFill>
              </a:rPr>
              <a:t>Fallacies in </a:t>
            </a:r>
            <a:r>
              <a:rPr lang="en-US" u="sng" dirty="0" smtClean="0">
                <a:solidFill>
                  <a:srgbClr val="FFFF00"/>
                </a:solidFill>
              </a:rPr>
              <a:t>Reasoning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625609"/>
          </a:xfrm>
        </p:spPr>
        <p:txBody>
          <a:bodyPr>
            <a:normAutofit/>
          </a:bodyPr>
          <a:lstStyle/>
          <a:p>
            <a:pPr marL="633222" indent="-514350">
              <a:spcAft>
                <a:spcPts val="600"/>
              </a:spcAft>
              <a:buFont typeface="+mj-lt"/>
              <a:buAutoNum type="arabicPeriod" startAt="3"/>
            </a:pPr>
            <a:r>
              <a:rPr lang="en-US" b="1" dirty="0" smtClean="0">
                <a:solidFill>
                  <a:schemeClr val="accent4"/>
                </a:solidFill>
              </a:rPr>
              <a:t>IRRELEVANT ARGUMENTS </a:t>
            </a:r>
            <a:r>
              <a:rPr lang="en-US" sz="2800" dirty="0" smtClean="0"/>
              <a:t>- </a:t>
            </a:r>
            <a:r>
              <a:rPr lang="en-US" sz="2800" i="1" dirty="0" smtClean="0"/>
              <a:t>“Red Herring”</a:t>
            </a:r>
            <a:endParaRPr lang="en-US" sz="2000" dirty="0" smtClean="0"/>
          </a:p>
          <a:p>
            <a:pPr marL="925830" lvl="1" indent="-514350">
              <a:spcAft>
                <a:spcPts val="600"/>
              </a:spcAft>
            </a:pPr>
            <a:r>
              <a:rPr lang="en-US" sz="2000" dirty="0" smtClean="0">
                <a:hlinkClick r:id="rId2"/>
              </a:rPr>
              <a:t>Red Herring Video</a:t>
            </a:r>
            <a:endParaRPr lang="en-US" sz="2000" dirty="0" smtClean="0"/>
          </a:p>
          <a:p>
            <a:pPr marL="633222" indent="-514350">
              <a:spcAft>
                <a:spcPts val="600"/>
              </a:spcAft>
              <a:buFont typeface="+mj-lt"/>
              <a:buAutoNum type="arabicPeriod" startAt="3"/>
            </a:pP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AVOIDING the ISSUE</a:t>
            </a:r>
          </a:p>
          <a:p>
            <a:pPr marL="971550" lvl="1" indent="-514350">
              <a:spcAft>
                <a:spcPts val="600"/>
              </a:spcAft>
            </a:pPr>
            <a:r>
              <a:rPr lang="en-US" b="1" dirty="0" smtClean="0"/>
              <a:t>Simple evasion</a:t>
            </a:r>
          </a:p>
          <a:p>
            <a:pPr marL="971550" lvl="1" indent="-514350">
              <a:spcAft>
                <a:spcPts val="600"/>
              </a:spcAft>
            </a:pPr>
            <a:r>
              <a:rPr lang="en-US" b="1" dirty="0" smtClean="0"/>
              <a:t>“Ad Hominem”</a:t>
            </a:r>
          </a:p>
          <a:p>
            <a:pPr marL="1236726" lvl="2" indent="-514350">
              <a:spcAft>
                <a:spcPts val="600"/>
              </a:spcAft>
            </a:pPr>
            <a:r>
              <a:rPr lang="en-US" sz="1800" dirty="0" smtClean="0">
                <a:hlinkClick r:id="rId3"/>
              </a:rPr>
              <a:t>Ad Hominem Video</a:t>
            </a:r>
            <a:endParaRPr lang="en-US" sz="1800" dirty="0" smtClean="0"/>
          </a:p>
          <a:p>
            <a:pPr marL="633222" indent="-514350">
              <a:spcAft>
                <a:spcPts val="600"/>
              </a:spcAft>
              <a:buFont typeface="+mj-lt"/>
              <a:buAutoNum type="arabicPeriod" startAt="3"/>
            </a:pPr>
            <a:r>
              <a:rPr lang="en-US" b="1" dirty="0" smtClean="0">
                <a:solidFill>
                  <a:schemeClr val="accent4"/>
                </a:solidFill>
              </a:rPr>
              <a:t>FORCING A DICHOTOMY </a:t>
            </a:r>
            <a:r>
              <a:rPr lang="en-US" sz="2800" dirty="0" smtClean="0"/>
              <a:t>- </a:t>
            </a:r>
            <a:r>
              <a:rPr lang="en-US" sz="2800" i="1" dirty="0" smtClean="0"/>
              <a:t>“False Dilemma”</a:t>
            </a:r>
          </a:p>
          <a:p>
            <a:pPr marL="925830" lvl="1" indent="-514350">
              <a:spcAft>
                <a:spcPts val="600"/>
              </a:spcAft>
            </a:pPr>
            <a:r>
              <a:rPr lang="en-US" sz="1800" dirty="0" smtClean="0">
                <a:hlinkClick r:id="rId4"/>
              </a:rPr>
              <a:t>False Dilemma Video</a:t>
            </a:r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4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2"/>
            </a:pPr>
            <a:r>
              <a:rPr lang="en-US" dirty="0" smtClean="0">
                <a:solidFill>
                  <a:srgbClr val="FFFF00"/>
                </a:solidFill>
              </a:rPr>
              <a:t>Fallacies of </a:t>
            </a:r>
            <a:r>
              <a:rPr lang="en-US" u="sng" dirty="0" smtClean="0">
                <a:solidFill>
                  <a:srgbClr val="FFFF00"/>
                </a:solidFill>
              </a:rPr>
              <a:t>Appeal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/>
          </a:bodyPr>
          <a:lstStyle/>
          <a:p>
            <a:pPr marL="633222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fr-FR" dirty="0" smtClean="0"/>
              <a:t> 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Appeal to IGNORANCE </a:t>
            </a:r>
            <a:endParaRPr lang="en-US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633222" lvl="0" indent="-514350">
              <a:lnSpc>
                <a:spcPct val="150000"/>
              </a:lnSpc>
              <a:buSzPct val="100000"/>
              <a:buFont typeface="+mj-lt"/>
              <a:buAutoNum type="arabicPeriod" startAt="2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“”  the PEOPLE </a:t>
            </a:r>
            <a:r>
              <a:rPr lang="en-US" b="1" dirty="0" smtClean="0"/>
              <a:t>– </a:t>
            </a:r>
            <a:r>
              <a:rPr lang="en-US" sz="2800" i="1" dirty="0" smtClean="0"/>
              <a:t>“The Bandwagon Appeal”</a:t>
            </a:r>
            <a:endParaRPr lang="en-US" i="1" dirty="0" smtClean="0"/>
          </a:p>
          <a:p>
            <a:pPr marL="633222" lvl="0" indent="-514350">
              <a:lnSpc>
                <a:spcPct val="150000"/>
              </a:lnSpc>
              <a:buSzPct val="100000"/>
              <a:buFont typeface="+mj-lt"/>
              <a:buAutoNum type="arabicPeriod" startAt="3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“” EMOTION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2"/>
            </a:pPr>
            <a:r>
              <a:rPr lang="en-US" dirty="0" smtClean="0">
                <a:solidFill>
                  <a:srgbClr val="FFFF00"/>
                </a:solidFill>
              </a:rPr>
              <a:t>Fallacies of </a:t>
            </a:r>
            <a:r>
              <a:rPr lang="en-US" u="sng" dirty="0" smtClean="0">
                <a:solidFill>
                  <a:srgbClr val="FFFF00"/>
                </a:solidFill>
              </a:rPr>
              <a:t>Appeal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/>
          </a:bodyPr>
          <a:lstStyle/>
          <a:p>
            <a:pPr marL="633222" indent="-514350">
              <a:lnSpc>
                <a:spcPct val="150000"/>
              </a:lnSpc>
              <a:buSzPct val="100000"/>
              <a:buFont typeface="+mj-lt"/>
              <a:buAutoNum type="arabicPeriod" startAt="3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“” AUTHORITY</a:t>
            </a:r>
          </a:p>
          <a:p>
            <a:pPr marL="633222" indent="-514350">
              <a:lnSpc>
                <a:spcPct val="150000"/>
              </a:lnSpc>
              <a:buSzPct val="100000"/>
              <a:buFont typeface="+mj-lt"/>
              <a:buAutoNum type="arabicPeriod" startAt="3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“” TRADITION</a:t>
            </a:r>
          </a:p>
          <a:p>
            <a:pPr marL="925830" lvl="1" indent="-514350">
              <a:lnSpc>
                <a:spcPct val="150000"/>
              </a:lnSpc>
              <a:buSzPct val="100000"/>
            </a:pPr>
            <a:r>
              <a:rPr lang="en-US" sz="2000" b="1" dirty="0" smtClean="0">
                <a:hlinkClick r:id="rId2"/>
              </a:rPr>
              <a:t>Tradition Fallacy Video (</a:t>
            </a:r>
            <a:r>
              <a:rPr lang="en-US" sz="2000" b="1" dirty="0" err="1" smtClean="0">
                <a:hlinkClick r:id="rId2"/>
              </a:rPr>
              <a:t>Airbender</a:t>
            </a:r>
            <a:r>
              <a:rPr lang="en-US" sz="2000" b="1" dirty="0" smtClean="0">
                <a:hlinkClick r:id="rId2"/>
              </a:rPr>
              <a:t>)</a:t>
            </a:r>
            <a:endParaRPr lang="en-US" sz="2000" b="1" dirty="0" smtClean="0"/>
          </a:p>
          <a:p>
            <a:pPr marL="633222" indent="-514350">
              <a:lnSpc>
                <a:spcPct val="150000"/>
              </a:lnSpc>
              <a:buSzPct val="100000"/>
              <a:buFont typeface="+mj-lt"/>
              <a:buAutoNum type="arabicPeriod" startAt="3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“” HUMOR</a:t>
            </a:r>
          </a:p>
          <a:p>
            <a:pPr marL="925830" lvl="1" indent="-514350">
              <a:lnSpc>
                <a:spcPct val="150000"/>
              </a:lnSpc>
              <a:buSzPct val="100000"/>
            </a:pPr>
            <a:r>
              <a:rPr lang="en-US" sz="2000" b="1" dirty="0" smtClean="0">
                <a:hlinkClick r:id="rId3"/>
              </a:rPr>
              <a:t>Apology Bot Video</a:t>
            </a:r>
            <a:endParaRPr lang="en-US" sz="2000" b="1" dirty="0" smtClean="0"/>
          </a:p>
          <a:p>
            <a:pPr marL="118872" lvl="0" indent="0">
              <a:buSzPct val="100000"/>
              <a:buNone/>
            </a:pPr>
            <a:endParaRPr lang="en-US" sz="3500" b="1" dirty="0" smtClean="0"/>
          </a:p>
        </p:txBody>
      </p:sp>
    </p:spTree>
    <p:extLst>
      <p:ext uri="{BB962C8B-B14F-4D97-AF65-F5344CB8AC3E}">
        <p14:creationId xmlns:p14="http://schemas.microsoft.com/office/powerpoint/2010/main" val="12885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Fallacy of Language</a:t>
            </a:r>
          </a:p>
          <a:p>
            <a:pPr lvl="1"/>
            <a:r>
              <a:rPr lang="en-US" dirty="0" smtClean="0"/>
              <a:t>Emotionally Loaded Language</a:t>
            </a:r>
          </a:p>
          <a:p>
            <a:pPr lvl="1"/>
            <a:r>
              <a:rPr lang="en-US" dirty="0" smtClean="0">
                <a:hlinkClick r:id="rId2"/>
              </a:rPr>
              <a:t>Loaded Language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2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4B98FF"/>
      </a:accent1>
      <a:accent2>
        <a:srgbClr val="4B98FF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262626"/>
      </a:hlink>
      <a:folHlink>
        <a:srgbClr val="FF79C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172</TotalTime>
  <Words>131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Corbel</vt:lpstr>
      <vt:lpstr>Wingdings</vt:lpstr>
      <vt:lpstr>Wingdings 2</vt:lpstr>
      <vt:lpstr>Wingdings 3</vt:lpstr>
      <vt:lpstr>Module</vt:lpstr>
      <vt:lpstr>Recognizing &amp; Avoiding Fallacies</vt:lpstr>
      <vt:lpstr>Fallacies in Reasoning </vt:lpstr>
      <vt:lpstr>Fallacies in Reasoning </vt:lpstr>
      <vt:lpstr>Fallacies of Appeal</vt:lpstr>
      <vt:lpstr>Fallacies of Appeal</vt:lpstr>
      <vt:lpstr>PowerPoint Presentation</vt:lpstr>
    </vt:vector>
  </TitlesOfParts>
  <Company>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&amp; Tests of Evidence (Proof)</dc:title>
  <dc:creator>STAFF</dc:creator>
  <cp:lastModifiedBy>James Thompson</cp:lastModifiedBy>
  <cp:revision>29</cp:revision>
  <dcterms:created xsi:type="dcterms:W3CDTF">2011-09-14T15:50:41Z</dcterms:created>
  <dcterms:modified xsi:type="dcterms:W3CDTF">2017-06-28T19:34:38Z</dcterms:modified>
</cp:coreProperties>
</file>